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15F7-508F-51B7-782A-2ED061A604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669EA6-6F8F-648E-DB52-3E6D909252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CCB85D-DBE9-8169-2827-DED68CE17E57}"/>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5" name="Footer Placeholder 4">
            <a:extLst>
              <a:ext uri="{FF2B5EF4-FFF2-40B4-BE49-F238E27FC236}">
                <a16:creationId xmlns:a16="http://schemas.microsoft.com/office/drawing/2014/main" id="{3BE24FAB-9FE5-AAE5-425D-228287AC1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42754-76FE-27B2-B8A6-EECB0F364AEA}"/>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381391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E8DF-D279-1B09-D5CA-0B59FA7496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79C08F-6758-7CAD-C5F3-186343E6F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331AC-A27F-F3D2-0273-7473B067062C}"/>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5" name="Footer Placeholder 4">
            <a:extLst>
              <a:ext uri="{FF2B5EF4-FFF2-40B4-BE49-F238E27FC236}">
                <a16:creationId xmlns:a16="http://schemas.microsoft.com/office/drawing/2014/main" id="{4EC84DCA-5894-AE13-3F16-2575CAC02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97F93-5893-6744-286F-182F94EC638C}"/>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263605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A9C1BE-9E63-8BA4-AAE5-27A0435529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F48675-27E6-9201-D2FC-0A696C5235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7AB03-D760-D633-D6E6-AFC3D5E49374}"/>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5" name="Footer Placeholder 4">
            <a:extLst>
              <a:ext uri="{FF2B5EF4-FFF2-40B4-BE49-F238E27FC236}">
                <a16:creationId xmlns:a16="http://schemas.microsoft.com/office/drawing/2014/main" id="{63931320-1D19-1BE8-CE81-DAC08A24B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90BFA-0083-AF6C-B209-8C0ED0AF96F1}"/>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204605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A149-3D88-58A9-E304-38E889056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DC4032-9270-E395-F2E9-51B49C0B9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3518C-A37A-DD4D-DDA8-BE2F1673D71A}"/>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5" name="Footer Placeholder 4">
            <a:extLst>
              <a:ext uri="{FF2B5EF4-FFF2-40B4-BE49-F238E27FC236}">
                <a16:creationId xmlns:a16="http://schemas.microsoft.com/office/drawing/2014/main" id="{9DE04309-B3C7-33E4-983C-B840E7DBB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2A864-8AE9-A1CC-83B0-79F604E4AF3E}"/>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178657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0EAE-B1C8-4038-D669-748129AAA0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28DF17-A18B-5109-95AD-3F28D4249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77203-D359-9B63-91FC-07CFDAD0C45D}"/>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5" name="Footer Placeholder 4">
            <a:extLst>
              <a:ext uri="{FF2B5EF4-FFF2-40B4-BE49-F238E27FC236}">
                <a16:creationId xmlns:a16="http://schemas.microsoft.com/office/drawing/2014/main" id="{405D52F2-D4BF-B414-2B0F-C1FC7B8C9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F0B12-FF60-B609-E229-168B1B04B0E7}"/>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222806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3C8B-9B05-B353-9322-417FFDE21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B3E0A-6A87-83AF-FA5F-C6199B156A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D32650-CE44-BF74-5CE6-E144137154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EB6BF5-C2AA-FCBB-BAF1-0D8B26EDDF50}"/>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6" name="Footer Placeholder 5">
            <a:extLst>
              <a:ext uri="{FF2B5EF4-FFF2-40B4-BE49-F238E27FC236}">
                <a16:creationId xmlns:a16="http://schemas.microsoft.com/office/drawing/2014/main" id="{5788FF3F-03AE-C6CC-1539-8C3790B13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741B9-C571-0858-C744-824F730DB7A4}"/>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188589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E3387-D06B-5FC1-48C6-451DA5A1BE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2E366C-09D4-C338-87AD-BEC87DB1D5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139B28-983D-EB57-1208-9CD33AC356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F14A7F-4CFF-39DC-923F-2A46AFDFB9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66223-F406-2BE6-A77C-C3340F1C5F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1900C6-8886-9D3E-C042-9C7C8554C4C4}"/>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8" name="Footer Placeholder 7">
            <a:extLst>
              <a:ext uri="{FF2B5EF4-FFF2-40B4-BE49-F238E27FC236}">
                <a16:creationId xmlns:a16="http://schemas.microsoft.com/office/drawing/2014/main" id="{375FAA01-6A41-D560-9AE2-7DCD3B0B11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88F69D-F09F-DACF-27CF-1466B64CC8F1}"/>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314312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E9E7-4EF7-5C60-FE54-CE09FE890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DD775A-D473-B850-41B5-7CB9E82A9EC3}"/>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4" name="Footer Placeholder 3">
            <a:extLst>
              <a:ext uri="{FF2B5EF4-FFF2-40B4-BE49-F238E27FC236}">
                <a16:creationId xmlns:a16="http://schemas.microsoft.com/office/drawing/2014/main" id="{0CFF7869-4E00-18B5-F7EE-E9CAFA2EE9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440185-8C72-21E9-46DC-2099486EC4DB}"/>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150511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4B6A4-4768-E7E6-5542-24725B46CEF1}"/>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3" name="Footer Placeholder 2">
            <a:extLst>
              <a:ext uri="{FF2B5EF4-FFF2-40B4-BE49-F238E27FC236}">
                <a16:creationId xmlns:a16="http://schemas.microsoft.com/office/drawing/2014/main" id="{84BDE19B-95A6-41D8-D106-D771004948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050F19-87DC-F48B-50DB-07977433B353}"/>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163878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C9D4-7884-DD5F-0E8D-2C39D2AA3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BAC86-4BF4-D4E5-2183-CB187E3DD4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3830CD-28F1-BE94-638C-4D8904E76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957A3-9F27-37B7-6328-B4407B257B5E}"/>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6" name="Footer Placeholder 5">
            <a:extLst>
              <a:ext uri="{FF2B5EF4-FFF2-40B4-BE49-F238E27FC236}">
                <a16:creationId xmlns:a16="http://schemas.microsoft.com/office/drawing/2014/main" id="{FDC28309-FE33-3727-25A0-9CBA23C0E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9C086-7DBE-DE63-6879-CC0710C6C8F9}"/>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186617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A8D4-B968-484C-34E4-0D95CDEE8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D0FC07-2836-4A89-2AA8-F0E2FF05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7E29FE-F197-BFC3-B21F-D758A8C0E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EA23D-C315-CCA4-2FB6-C5E17ABDE603}"/>
              </a:ext>
            </a:extLst>
          </p:cNvPr>
          <p:cNvSpPr>
            <a:spLocks noGrp="1"/>
          </p:cNvSpPr>
          <p:nvPr>
            <p:ph type="dt" sz="half" idx="10"/>
          </p:nvPr>
        </p:nvSpPr>
        <p:spPr/>
        <p:txBody>
          <a:bodyPr/>
          <a:lstStyle/>
          <a:p>
            <a:fld id="{26FD6DA2-1C40-8041-8E30-62B2F31E99C6}" type="datetimeFigureOut">
              <a:rPr lang="en-US" smtClean="0"/>
              <a:t>12/12/23</a:t>
            </a:fld>
            <a:endParaRPr lang="en-US"/>
          </a:p>
        </p:txBody>
      </p:sp>
      <p:sp>
        <p:nvSpPr>
          <p:cNvPr id="6" name="Footer Placeholder 5">
            <a:extLst>
              <a:ext uri="{FF2B5EF4-FFF2-40B4-BE49-F238E27FC236}">
                <a16:creationId xmlns:a16="http://schemas.microsoft.com/office/drawing/2014/main" id="{936C4039-13E6-05F1-10D3-3FF51CE06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E77FE-B9A1-3B15-7D80-26B5BC07F532}"/>
              </a:ext>
            </a:extLst>
          </p:cNvPr>
          <p:cNvSpPr>
            <a:spLocks noGrp="1"/>
          </p:cNvSpPr>
          <p:nvPr>
            <p:ph type="sldNum" sz="quarter" idx="12"/>
          </p:nvPr>
        </p:nvSpPr>
        <p:spPr/>
        <p:txBody>
          <a:bodyPr/>
          <a:lstStyle/>
          <a:p>
            <a:fld id="{9E62D7AF-A50D-9540-9920-16AA465656F8}" type="slidenum">
              <a:rPr lang="en-US" smtClean="0"/>
              <a:t>‹#›</a:t>
            </a:fld>
            <a:endParaRPr lang="en-US"/>
          </a:p>
        </p:txBody>
      </p:sp>
    </p:spTree>
    <p:extLst>
      <p:ext uri="{BB962C8B-B14F-4D97-AF65-F5344CB8AC3E}">
        <p14:creationId xmlns:p14="http://schemas.microsoft.com/office/powerpoint/2010/main" val="314723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1DD8EC-CB80-A216-1E08-53AEB3444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F31E45-74B6-3BF8-9E51-32E54F419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94FBB-0768-41FC-ED62-207511B146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D6DA2-1C40-8041-8E30-62B2F31E99C6}" type="datetimeFigureOut">
              <a:rPr lang="en-US" smtClean="0"/>
              <a:t>12/12/23</a:t>
            </a:fld>
            <a:endParaRPr lang="en-US"/>
          </a:p>
        </p:txBody>
      </p:sp>
      <p:sp>
        <p:nvSpPr>
          <p:cNvPr id="5" name="Footer Placeholder 4">
            <a:extLst>
              <a:ext uri="{FF2B5EF4-FFF2-40B4-BE49-F238E27FC236}">
                <a16:creationId xmlns:a16="http://schemas.microsoft.com/office/drawing/2014/main" id="{35F2BCE3-B673-3706-5E64-A2C15029F9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2214EA-DEF5-5683-FA70-35A63053E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D7AF-A50D-9540-9920-16AA465656F8}" type="slidenum">
              <a:rPr lang="en-US" smtClean="0"/>
              <a:t>‹#›</a:t>
            </a:fld>
            <a:endParaRPr lang="en-US"/>
          </a:p>
        </p:txBody>
      </p:sp>
    </p:spTree>
    <p:extLst>
      <p:ext uri="{BB962C8B-B14F-4D97-AF65-F5344CB8AC3E}">
        <p14:creationId xmlns:p14="http://schemas.microsoft.com/office/powerpoint/2010/main" val="2919516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78408-110B-A563-162F-75A4C8BC966B}"/>
              </a:ext>
            </a:extLst>
          </p:cNvPr>
          <p:cNvPicPr>
            <a:picLocks noChangeAspect="1"/>
          </p:cNvPicPr>
          <p:nvPr/>
        </p:nvPicPr>
        <p:blipFill>
          <a:blip r:embed="rId2"/>
          <a:stretch>
            <a:fillRect/>
          </a:stretch>
        </p:blipFill>
        <p:spPr>
          <a:xfrm>
            <a:off x="2209800" y="886653"/>
            <a:ext cx="7772400" cy="5971347"/>
          </a:xfrm>
          <a:prstGeom prst="rect">
            <a:avLst/>
          </a:prstGeom>
        </p:spPr>
      </p:pic>
      <p:sp>
        <p:nvSpPr>
          <p:cNvPr id="5" name="TextBox 4">
            <a:extLst>
              <a:ext uri="{FF2B5EF4-FFF2-40B4-BE49-F238E27FC236}">
                <a16:creationId xmlns:a16="http://schemas.microsoft.com/office/drawing/2014/main" id="{4C7EFF3A-B985-C026-F7FB-DAE9A7369EB7}"/>
              </a:ext>
            </a:extLst>
          </p:cNvPr>
          <p:cNvSpPr txBox="1"/>
          <p:nvPr/>
        </p:nvSpPr>
        <p:spPr>
          <a:xfrm>
            <a:off x="0" y="-1"/>
            <a:ext cx="12192000" cy="886653"/>
          </a:xfrm>
          <a:prstGeom prst="rect">
            <a:avLst/>
          </a:prstGeom>
          <a:noFill/>
        </p:spPr>
        <p:txBody>
          <a:bodyPr wrap="square" rtlCol="0" anchor="ctr">
            <a:noAutofit/>
          </a:bodyPr>
          <a:lstStyle/>
          <a:p>
            <a:pPr algn="ctr"/>
            <a:r>
              <a:rPr lang="en-US" b="1" dirty="0"/>
              <a:t>About Committee: </a:t>
            </a:r>
            <a:r>
              <a:rPr lang="en-US" dirty="0"/>
              <a:t>You have 4 committee members. You can have 1 x external member, on a 1:1 basis.</a:t>
            </a:r>
          </a:p>
        </p:txBody>
      </p:sp>
    </p:spTree>
    <p:extLst>
      <p:ext uri="{BB962C8B-B14F-4D97-AF65-F5344CB8AC3E}">
        <p14:creationId xmlns:p14="http://schemas.microsoft.com/office/powerpoint/2010/main" val="422035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EFF3A-B985-C026-F7FB-DAE9A7369EB7}"/>
              </a:ext>
            </a:extLst>
          </p:cNvPr>
          <p:cNvSpPr txBox="1"/>
          <p:nvPr/>
        </p:nvSpPr>
        <p:spPr>
          <a:xfrm>
            <a:off x="0" y="-1"/>
            <a:ext cx="12192000" cy="886653"/>
          </a:xfrm>
          <a:prstGeom prst="rect">
            <a:avLst/>
          </a:prstGeom>
          <a:noFill/>
        </p:spPr>
        <p:txBody>
          <a:bodyPr wrap="square" rtlCol="0" anchor="ctr">
            <a:noAutofit/>
          </a:bodyPr>
          <a:lstStyle/>
          <a:p>
            <a:pPr algn="ctr"/>
            <a:r>
              <a:rPr lang="en-US" b="1" dirty="0"/>
              <a:t>Timeline: </a:t>
            </a:r>
            <a:r>
              <a:rPr lang="en-US" dirty="0"/>
              <a:t>Most of you are starting to know your chairs. Feel free to reach out once you know who it is. You won’t know your formal committees until March. During your qualifying exams (quals), you will meet your committee in-person. Quals are meant to be supportive.</a:t>
            </a:r>
          </a:p>
        </p:txBody>
      </p:sp>
      <p:pic>
        <p:nvPicPr>
          <p:cNvPr id="2" name="Picture 1">
            <a:extLst>
              <a:ext uri="{FF2B5EF4-FFF2-40B4-BE49-F238E27FC236}">
                <a16:creationId xmlns:a16="http://schemas.microsoft.com/office/drawing/2014/main" id="{05360FFC-2F8D-A1B3-0892-2DD6BF98DB07}"/>
              </a:ext>
            </a:extLst>
          </p:cNvPr>
          <p:cNvPicPr>
            <a:picLocks noChangeAspect="1"/>
          </p:cNvPicPr>
          <p:nvPr/>
        </p:nvPicPr>
        <p:blipFill>
          <a:blip r:embed="rId2"/>
          <a:stretch>
            <a:fillRect/>
          </a:stretch>
        </p:blipFill>
        <p:spPr>
          <a:xfrm>
            <a:off x="2209800" y="1031330"/>
            <a:ext cx="7772400" cy="5826670"/>
          </a:xfrm>
          <a:prstGeom prst="rect">
            <a:avLst/>
          </a:prstGeom>
        </p:spPr>
      </p:pic>
    </p:spTree>
    <p:extLst>
      <p:ext uri="{BB962C8B-B14F-4D97-AF65-F5344CB8AC3E}">
        <p14:creationId xmlns:p14="http://schemas.microsoft.com/office/powerpoint/2010/main" val="419128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EFF3A-B985-C026-F7FB-DAE9A7369EB7}"/>
              </a:ext>
            </a:extLst>
          </p:cNvPr>
          <p:cNvSpPr txBox="1"/>
          <p:nvPr/>
        </p:nvSpPr>
        <p:spPr>
          <a:xfrm>
            <a:off x="0" y="0"/>
            <a:ext cx="12192000" cy="886653"/>
          </a:xfrm>
          <a:prstGeom prst="rect">
            <a:avLst/>
          </a:prstGeom>
          <a:noFill/>
        </p:spPr>
        <p:txBody>
          <a:bodyPr wrap="square" rtlCol="0" anchor="ctr">
            <a:noAutofit/>
          </a:bodyPr>
          <a:lstStyle/>
          <a:p>
            <a:pPr algn="ctr"/>
            <a:r>
              <a:rPr lang="en-US" b="1" dirty="0"/>
              <a:t>Intro to Quals: </a:t>
            </a:r>
            <a:r>
              <a:rPr lang="en-US" dirty="0"/>
              <a:t>Quals are Written &amp; Oral and focus on three areas: (1) theories and histories; (2) area of specialization; and (3) research methods.</a:t>
            </a:r>
          </a:p>
        </p:txBody>
      </p:sp>
      <p:pic>
        <p:nvPicPr>
          <p:cNvPr id="3" name="Picture 2">
            <a:extLst>
              <a:ext uri="{FF2B5EF4-FFF2-40B4-BE49-F238E27FC236}">
                <a16:creationId xmlns:a16="http://schemas.microsoft.com/office/drawing/2014/main" id="{D29BDD66-D38C-540C-B8D3-5D5EC6CBBADE}"/>
              </a:ext>
            </a:extLst>
          </p:cNvPr>
          <p:cNvPicPr>
            <a:picLocks noChangeAspect="1"/>
          </p:cNvPicPr>
          <p:nvPr/>
        </p:nvPicPr>
        <p:blipFill>
          <a:blip r:embed="rId2"/>
          <a:stretch>
            <a:fillRect/>
          </a:stretch>
        </p:blipFill>
        <p:spPr>
          <a:xfrm>
            <a:off x="2209800" y="1189140"/>
            <a:ext cx="7772400" cy="5668860"/>
          </a:xfrm>
          <a:prstGeom prst="rect">
            <a:avLst/>
          </a:prstGeom>
        </p:spPr>
      </p:pic>
    </p:spTree>
    <p:extLst>
      <p:ext uri="{BB962C8B-B14F-4D97-AF65-F5344CB8AC3E}">
        <p14:creationId xmlns:p14="http://schemas.microsoft.com/office/powerpoint/2010/main" val="304286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EFF3A-B985-C026-F7FB-DAE9A7369EB7}"/>
              </a:ext>
            </a:extLst>
          </p:cNvPr>
          <p:cNvSpPr txBox="1"/>
          <p:nvPr/>
        </p:nvSpPr>
        <p:spPr>
          <a:xfrm>
            <a:off x="0" y="-1"/>
            <a:ext cx="12192000" cy="886653"/>
          </a:xfrm>
          <a:prstGeom prst="rect">
            <a:avLst/>
          </a:prstGeom>
          <a:noFill/>
        </p:spPr>
        <p:txBody>
          <a:bodyPr wrap="square" rtlCol="0" anchor="ctr">
            <a:noAutofit/>
          </a:bodyPr>
          <a:lstStyle/>
          <a:p>
            <a:pPr algn="ctr"/>
            <a:r>
              <a:rPr lang="en-US" b="1" dirty="0"/>
              <a:t>Content of Quals: </a:t>
            </a:r>
            <a:r>
              <a:rPr lang="en-US" dirty="0"/>
              <a:t>These are the courses that will be on the quals. Regarding quant  and qual: </a:t>
            </a:r>
            <a:r>
              <a:rPr lang="en-US" dirty="0">
                <a:solidFill>
                  <a:srgbClr val="FF0000"/>
                </a:solidFill>
              </a:rPr>
              <a:t>you will NOT be given datasets and asked to perform calculations in SPSS. </a:t>
            </a:r>
          </a:p>
        </p:txBody>
      </p:sp>
      <p:pic>
        <p:nvPicPr>
          <p:cNvPr id="2" name="Picture 1">
            <a:extLst>
              <a:ext uri="{FF2B5EF4-FFF2-40B4-BE49-F238E27FC236}">
                <a16:creationId xmlns:a16="http://schemas.microsoft.com/office/drawing/2014/main" id="{EE8ACD4B-5743-5D59-75B7-327513E5A386}"/>
              </a:ext>
            </a:extLst>
          </p:cNvPr>
          <p:cNvPicPr>
            <a:picLocks noChangeAspect="1"/>
          </p:cNvPicPr>
          <p:nvPr/>
        </p:nvPicPr>
        <p:blipFill>
          <a:blip r:embed="rId2"/>
          <a:stretch>
            <a:fillRect/>
          </a:stretch>
        </p:blipFill>
        <p:spPr>
          <a:xfrm>
            <a:off x="2209800" y="1166344"/>
            <a:ext cx="7772400" cy="5691656"/>
          </a:xfrm>
          <a:prstGeom prst="rect">
            <a:avLst/>
          </a:prstGeom>
        </p:spPr>
      </p:pic>
    </p:spTree>
    <p:extLst>
      <p:ext uri="{BB962C8B-B14F-4D97-AF65-F5344CB8AC3E}">
        <p14:creationId xmlns:p14="http://schemas.microsoft.com/office/powerpoint/2010/main" val="389126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EFF3A-B985-C026-F7FB-DAE9A7369EB7}"/>
              </a:ext>
            </a:extLst>
          </p:cNvPr>
          <p:cNvSpPr txBox="1"/>
          <p:nvPr/>
        </p:nvSpPr>
        <p:spPr>
          <a:xfrm>
            <a:off x="0" y="-1"/>
            <a:ext cx="12192000" cy="886653"/>
          </a:xfrm>
          <a:prstGeom prst="rect">
            <a:avLst/>
          </a:prstGeom>
          <a:noFill/>
        </p:spPr>
        <p:txBody>
          <a:bodyPr wrap="square" rtlCol="0" anchor="ctr">
            <a:noAutofit/>
          </a:bodyPr>
          <a:lstStyle/>
          <a:p>
            <a:pPr algn="ctr"/>
            <a:r>
              <a:rPr lang="en-US" b="1" dirty="0"/>
              <a:t>Written Portion: </a:t>
            </a:r>
            <a:r>
              <a:rPr lang="en-US" dirty="0"/>
              <a:t>You will be given 3 questions and have an honor code to answer questions in 4 weeks.</a:t>
            </a:r>
          </a:p>
        </p:txBody>
      </p:sp>
      <p:pic>
        <p:nvPicPr>
          <p:cNvPr id="3" name="Picture 2">
            <a:extLst>
              <a:ext uri="{FF2B5EF4-FFF2-40B4-BE49-F238E27FC236}">
                <a16:creationId xmlns:a16="http://schemas.microsoft.com/office/drawing/2014/main" id="{D1E3E5AE-61F5-109F-71DC-6323D0ADC8FB}"/>
              </a:ext>
            </a:extLst>
          </p:cNvPr>
          <p:cNvPicPr>
            <a:picLocks noChangeAspect="1"/>
          </p:cNvPicPr>
          <p:nvPr/>
        </p:nvPicPr>
        <p:blipFill>
          <a:blip r:embed="rId2"/>
          <a:stretch>
            <a:fillRect/>
          </a:stretch>
        </p:blipFill>
        <p:spPr>
          <a:xfrm>
            <a:off x="2209800" y="1107282"/>
            <a:ext cx="7772400" cy="5750718"/>
          </a:xfrm>
          <a:prstGeom prst="rect">
            <a:avLst/>
          </a:prstGeom>
        </p:spPr>
      </p:pic>
    </p:spTree>
    <p:extLst>
      <p:ext uri="{BB962C8B-B14F-4D97-AF65-F5344CB8AC3E}">
        <p14:creationId xmlns:p14="http://schemas.microsoft.com/office/powerpoint/2010/main" val="162615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EFF3A-B985-C026-F7FB-DAE9A7369EB7}"/>
              </a:ext>
            </a:extLst>
          </p:cNvPr>
          <p:cNvSpPr txBox="1"/>
          <p:nvPr/>
        </p:nvSpPr>
        <p:spPr>
          <a:xfrm>
            <a:off x="0" y="-1"/>
            <a:ext cx="12192000" cy="886653"/>
          </a:xfrm>
          <a:prstGeom prst="rect">
            <a:avLst/>
          </a:prstGeom>
          <a:noFill/>
        </p:spPr>
        <p:txBody>
          <a:bodyPr wrap="square" rtlCol="0" anchor="ctr">
            <a:noAutofit/>
          </a:bodyPr>
          <a:lstStyle/>
          <a:p>
            <a:pPr algn="ctr"/>
            <a:r>
              <a:rPr lang="en-US" b="1" dirty="0"/>
              <a:t>Grading Written Portion: </a:t>
            </a:r>
            <a:r>
              <a:rPr lang="en-US" dirty="0"/>
              <a:t>Committee grading is per question. Therefore, you can fail a single question and pass the rest.</a:t>
            </a:r>
          </a:p>
        </p:txBody>
      </p:sp>
      <p:pic>
        <p:nvPicPr>
          <p:cNvPr id="2" name="Picture 1">
            <a:extLst>
              <a:ext uri="{FF2B5EF4-FFF2-40B4-BE49-F238E27FC236}">
                <a16:creationId xmlns:a16="http://schemas.microsoft.com/office/drawing/2014/main" id="{A979A9DE-7865-95D4-FEB1-B9F38A290C03}"/>
              </a:ext>
            </a:extLst>
          </p:cNvPr>
          <p:cNvPicPr>
            <a:picLocks noChangeAspect="1"/>
          </p:cNvPicPr>
          <p:nvPr/>
        </p:nvPicPr>
        <p:blipFill>
          <a:blip r:embed="rId2"/>
          <a:stretch>
            <a:fillRect/>
          </a:stretch>
        </p:blipFill>
        <p:spPr>
          <a:xfrm>
            <a:off x="2209800" y="1059202"/>
            <a:ext cx="7772400" cy="5798798"/>
          </a:xfrm>
          <a:prstGeom prst="rect">
            <a:avLst/>
          </a:prstGeom>
        </p:spPr>
      </p:pic>
    </p:spTree>
    <p:extLst>
      <p:ext uri="{BB962C8B-B14F-4D97-AF65-F5344CB8AC3E}">
        <p14:creationId xmlns:p14="http://schemas.microsoft.com/office/powerpoint/2010/main" val="246788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EFF3A-B985-C026-F7FB-DAE9A7369EB7}"/>
              </a:ext>
            </a:extLst>
          </p:cNvPr>
          <p:cNvSpPr txBox="1"/>
          <p:nvPr/>
        </p:nvSpPr>
        <p:spPr>
          <a:xfrm>
            <a:off x="0" y="-1"/>
            <a:ext cx="12192000" cy="886653"/>
          </a:xfrm>
          <a:prstGeom prst="rect">
            <a:avLst/>
          </a:prstGeom>
          <a:noFill/>
        </p:spPr>
        <p:txBody>
          <a:bodyPr wrap="square" rtlCol="0" anchor="ctr">
            <a:noAutofit/>
          </a:bodyPr>
          <a:lstStyle/>
          <a:p>
            <a:pPr algn="ctr"/>
            <a:r>
              <a:rPr lang="en-US" b="1" dirty="0"/>
              <a:t>Preparing for Written Portion: </a:t>
            </a:r>
            <a:r>
              <a:rPr lang="en-US" dirty="0"/>
              <a:t>Here are some notes on preparing for the Written Portion. Don’t worry about the Oral portion yet. Regarding Perspective &amp; Reflection – “How would you define X?” </a:t>
            </a:r>
          </a:p>
        </p:txBody>
      </p:sp>
      <p:pic>
        <p:nvPicPr>
          <p:cNvPr id="2" name="Picture 1">
            <a:extLst>
              <a:ext uri="{FF2B5EF4-FFF2-40B4-BE49-F238E27FC236}">
                <a16:creationId xmlns:a16="http://schemas.microsoft.com/office/drawing/2014/main" id="{FC3735D6-A06F-636D-BCBF-5A26E9B2D232}"/>
              </a:ext>
            </a:extLst>
          </p:cNvPr>
          <p:cNvPicPr>
            <a:picLocks noChangeAspect="1"/>
          </p:cNvPicPr>
          <p:nvPr/>
        </p:nvPicPr>
        <p:blipFill>
          <a:blip r:embed="rId2"/>
          <a:stretch>
            <a:fillRect/>
          </a:stretch>
        </p:blipFill>
        <p:spPr>
          <a:xfrm>
            <a:off x="2209800" y="1422307"/>
            <a:ext cx="7772400" cy="5435693"/>
          </a:xfrm>
          <a:prstGeom prst="rect">
            <a:avLst/>
          </a:prstGeom>
        </p:spPr>
      </p:pic>
    </p:spTree>
    <p:extLst>
      <p:ext uri="{BB962C8B-B14F-4D97-AF65-F5344CB8AC3E}">
        <p14:creationId xmlns:p14="http://schemas.microsoft.com/office/powerpoint/2010/main" val="229646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EFF3A-B985-C026-F7FB-DAE9A7369EB7}"/>
              </a:ext>
            </a:extLst>
          </p:cNvPr>
          <p:cNvSpPr txBox="1"/>
          <p:nvPr/>
        </p:nvSpPr>
        <p:spPr>
          <a:xfrm>
            <a:off x="0" y="-1"/>
            <a:ext cx="12192000" cy="886653"/>
          </a:xfrm>
          <a:prstGeom prst="rect">
            <a:avLst/>
          </a:prstGeom>
          <a:noFill/>
        </p:spPr>
        <p:txBody>
          <a:bodyPr wrap="square" rtlCol="0" anchor="ctr">
            <a:noAutofit/>
          </a:bodyPr>
          <a:lstStyle/>
          <a:p>
            <a:pPr algn="ctr"/>
            <a:r>
              <a:rPr lang="en-US" b="1" dirty="0"/>
              <a:t>Tips on Passing Qual Questions: </a:t>
            </a:r>
            <a:r>
              <a:rPr lang="en-US" dirty="0"/>
              <a:t>Imagine you are asked: What is the Effect of A &amp; B on C? Focus on these 4 things when answering your questions.</a:t>
            </a:r>
          </a:p>
        </p:txBody>
      </p:sp>
      <p:pic>
        <p:nvPicPr>
          <p:cNvPr id="2" name="Picture 1">
            <a:extLst>
              <a:ext uri="{FF2B5EF4-FFF2-40B4-BE49-F238E27FC236}">
                <a16:creationId xmlns:a16="http://schemas.microsoft.com/office/drawing/2014/main" id="{F81954FF-71AA-9856-B751-6C27397BA473}"/>
              </a:ext>
            </a:extLst>
          </p:cNvPr>
          <p:cNvPicPr>
            <a:picLocks noChangeAspect="1"/>
          </p:cNvPicPr>
          <p:nvPr/>
        </p:nvPicPr>
        <p:blipFill>
          <a:blip r:embed="rId2"/>
          <a:stretch>
            <a:fillRect/>
          </a:stretch>
        </p:blipFill>
        <p:spPr>
          <a:xfrm>
            <a:off x="2209800" y="1046725"/>
            <a:ext cx="7772400" cy="5811275"/>
          </a:xfrm>
          <a:prstGeom prst="rect">
            <a:avLst/>
          </a:prstGeom>
        </p:spPr>
      </p:pic>
    </p:spTree>
    <p:extLst>
      <p:ext uri="{BB962C8B-B14F-4D97-AF65-F5344CB8AC3E}">
        <p14:creationId xmlns:p14="http://schemas.microsoft.com/office/powerpoint/2010/main" val="345868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EFF3A-B985-C026-F7FB-DAE9A7369EB7}"/>
              </a:ext>
            </a:extLst>
          </p:cNvPr>
          <p:cNvSpPr txBox="1"/>
          <p:nvPr/>
        </p:nvSpPr>
        <p:spPr>
          <a:xfrm>
            <a:off x="0" y="-1"/>
            <a:ext cx="12192000" cy="886653"/>
          </a:xfrm>
          <a:prstGeom prst="rect">
            <a:avLst/>
          </a:prstGeom>
          <a:noFill/>
        </p:spPr>
        <p:txBody>
          <a:bodyPr wrap="square" rtlCol="0" anchor="ctr">
            <a:noAutofit/>
          </a:bodyPr>
          <a:lstStyle/>
          <a:p>
            <a:pPr algn="ctr"/>
            <a:r>
              <a:rPr lang="en-US" b="1" dirty="0"/>
              <a:t>Oral Portion: </a:t>
            </a:r>
            <a:r>
              <a:rPr lang="en-US" dirty="0"/>
              <a:t>Dr. Kumar will hold another review session in March and focus more on oral exams.</a:t>
            </a:r>
          </a:p>
        </p:txBody>
      </p:sp>
      <p:pic>
        <p:nvPicPr>
          <p:cNvPr id="2" name="Picture 1">
            <a:extLst>
              <a:ext uri="{FF2B5EF4-FFF2-40B4-BE49-F238E27FC236}">
                <a16:creationId xmlns:a16="http://schemas.microsoft.com/office/drawing/2014/main" id="{99C8FB06-30BA-2D8E-717D-B49ECFE95F5F}"/>
              </a:ext>
            </a:extLst>
          </p:cNvPr>
          <p:cNvPicPr>
            <a:picLocks noChangeAspect="1"/>
          </p:cNvPicPr>
          <p:nvPr/>
        </p:nvPicPr>
        <p:blipFill>
          <a:blip r:embed="rId2"/>
          <a:stretch>
            <a:fillRect/>
          </a:stretch>
        </p:blipFill>
        <p:spPr>
          <a:xfrm>
            <a:off x="2068286" y="1433736"/>
            <a:ext cx="7772400" cy="5424264"/>
          </a:xfrm>
          <a:prstGeom prst="rect">
            <a:avLst/>
          </a:prstGeom>
        </p:spPr>
      </p:pic>
    </p:spTree>
    <p:extLst>
      <p:ext uri="{BB962C8B-B14F-4D97-AF65-F5344CB8AC3E}">
        <p14:creationId xmlns:p14="http://schemas.microsoft.com/office/powerpoint/2010/main" val="485233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278</Words>
  <Application>Microsoft Macintosh PowerPoint</Application>
  <PresentationFormat>Widescreen</PresentationFormat>
  <Paragraphs>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Devon Singh</dc:creator>
  <cp:lastModifiedBy>Devon Singh</cp:lastModifiedBy>
  <cp:revision>6</cp:revision>
  <dcterms:created xsi:type="dcterms:W3CDTF">2023-12-13T00:06:38Z</dcterms:created>
  <dcterms:modified xsi:type="dcterms:W3CDTF">2023-12-13T00:31:56Z</dcterms:modified>
</cp:coreProperties>
</file>